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8" r:id="rId2"/>
    <p:sldId id="291" r:id="rId3"/>
    <p:sldId id="338" r:id="rId4"/>
    <p:sldId id="339" r:id="rId5"/>
    <p:sldId id="341" r:id="rId6"/>
    <p:sldId id="340" r:id="rId7"/>
    <p:sldId id="342" r:id="rId8"/>
    <p:sldId id="343" r:id="rId9"/>
    <p:sldId id="344" r:id="rId10"/>
    <p:sldId id="345" r:id="rId11"/>
    <p:sldId id="346" r:id="rId12"/>
    <p:sldId id="347" r:id="rId13"/>
    <p:sldId id="492" r:id="rId14"/>
    <p:sldId id="348" r:id="rId15"/>
    <p:sldId id="350" r:id="rId16"/>
    <p:sldId id="351" r:id="rId17"/>
    <p:sldId id="349" r:id="rId18"/>
    <p:sldId id="353" r:id="rId19"/>
    <p:sldId id="355" r:id="rId20"/>
    <p:sldId id="354" r:id="rId21"/>
    <p:sldId id="487" r:id="rId22"/>
    <p:sldId id="488" r:id="rId23"/>
    <p:sldId id="489" r:id="rId24"/>
    <p:sldId id="452" r:id="rId25"/>
    <p:sldId id="453" r:id="rId26"/>
    <p:sldId id="454" r:id="rId27"/>
    <p:sldId id="455" r:id="rId28"/>
    <p:sldId id="490" r:id="rId29"/>
    <p:sldId id="491" r:id="rId30"/>
    <p:sldId id="467" r:id="rId31"/>
    <p:sldId id="468" r:id="rId32"/>
    <p:sldId id="469" r:id="rId33"/>
    <p:sldId id="470" r:id="rId34"/>
    <p:sldId id="471" r:id="rId35"/>
    <p:sldId id="337" r:id="rId36"/>
  </p:sldIdLst>
  <p:sldSz cx="10477500" cy="734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6.wmf"/><Relationship Id="rId1" Type="http://schemas.openxmlformats.org/officeDocument/2006/relationships/image" Target="../media/image31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B621-33D4-4D6F-8E72-255E8574918F}" type="datetimeFigureOut">
              <a:rPr lang="pt-BR" smtClean="0"/>
              <a:t>03/04/2022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143000"/>
            <a:ext cx="440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BCF4-F3EB-44D9-A54F-EBF0ACE35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1708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491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547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2929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158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9594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971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2479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009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4959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49459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239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315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0104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962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9617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702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4119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2984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850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202123"/>
            <a:ext cx="8905875" cy="2557275"/>
          </a:xfrm>
        </p:spPr>
        <p:txBody>
          <a:bodyPr anchor="b"/>
          <a:lstStyle>
            <a:lvl1pPr algn="ctr"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858016"/>
            <a:ext cx="7858125" cy="1773429"/>
          </a:xfrm>
        </p:spPr>
        <p:txBody>
          <a:bodyPr/>
          <a:lstStyle>
            <a:lvl1pPr marL="0" indent="0" algn="ctr">
              <a:buNone/>
              <a:defRPr sz="2571"/>
            </a:lvl1pPr>
            <a:lvl2pPr marL="489707" indent="0" algn="ctr">
              <a:buNone/>
              <a:defRPr sz="2142"/>
            </a:lvl2pPr>
            <a:lvl3pPr marL="979414" indent="0" algn="ctr">
              <a:buNone/>
              <a:defRPr sz="1928"/>
            </a:lvl3pPr>
            <a:lvl4pPr marL="1469121" indent="0" algn="ctr">
              <a:buNone/>
              <a:defRPr sz="1714"/>
            </a:lvl4pPr>
            <a:lvl5pPr marL="1958828" indent="0" algn="ctr">
              <a:buNone/>
              <a:defRPr sz="1714"/>
            </a:lvl5pPr>
            <a:lvl6pPr marL="2448535" indent="0" algn="ctr">
              <a:buNone/>
              <a:defRPr sz="1714"/>
            </a:lvl6pPr>
            <a:lvl7pPr marL="2938242" indent="0" algn="ctr">
              <a:buNone/>
              <a:defRPr sz="1714"/>
            </a:lvl7pPr>
            <a:lvl8pPr marL="3427948" indent="0" algn="ctr">
              <a:buNone/>
              <a:defRPr sz="1714"/>
            </a:lvl8pPr>
            <a:lvl9pPr marL="3917655" indent="0" algn="ctr">
              <a:buNone/>
              <a:defRPr sz="17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03/04/2022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03/04/2022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91072"/>
            <a:ext cx="2259211" cy="6224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9" y="391072"/>
            <a:ext cx="6646664" cy="62248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03/04/2022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9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7156" y="635534"/>
            <a:ext cx="9763188" cy="81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156" y="1645834"/>
            <a:ext cx="9763188" cy="4878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23860" lvl="0" indent="-3928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47720" lvl="1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71579" lvl="2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95439" lvl="3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19299" lvl="4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43159" lvl="5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67018" lvl="6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90878" lvl="7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714738" lvl="8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708025" y="6659477"/>
            <a:ext cx="628719" cy="562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03/04/2022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2" y="1831242"/>
            <a:ext cx="9036844" cy="3055466"/>
          </a:xfrm>
        </p:spPr>
        <p:txBody>
          <a:bodyPr anchor="b"/>
          <a:lstStyle>
            <a:lvl1pPr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2" y="4915614"/>
            <a:ext cx="9036844" cy="1606798"/>
          </a:xfrm>
        </p:spPr>
        <p:txBody>
          <a:bodyPr/>
          <a:lstStyle>
            <a:lvl1pPr marL="0" indent="0">
              <a:buNone/>
              <a:defRPr sz="2571">
                <a:solidFill>
                  <a:schemeClr val="tx1"/>
                </a:solidFill>
              </a:defRPr>
            </a:lvl1pPr>
            <a:lvl2pPr marL="48970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414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9121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8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53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8242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94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65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03/04/2022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03/04/2022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91074"/>
            <a:ext cx="9036844" cy="14197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4" y="1800635"/>
            <a:ext cx="4432473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4" y="2683098"/>
            <a:ext cx="4432473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5" y="1800635"/>
            <a:ext cx="4454302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5" y="2683098"/>
            <a:ext cx="4454302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03/04/2022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03/04/2022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03/04/2022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1057598"/>
            <a:ext cx="5304234" cy="5219969"/>
          </a:xfrm>
        </p:spPr>
        <p:txBody>
          <a:bodyPr/>
          <a:lstStyle>
            <a:lvl1pPr>
              <a:defRPr sz="3428"/>
            </a:lvl1pPr>
            <a:lvl2pPr>
              <a:defRPr sz="2999"/>
            </a:lvl2pPr>
            <a:lvl3pPr>
              <a:defRPr sz="2571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03/04/2022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7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1057598"/>
            <a:ext cx="5304234" cy="5219969"/>
          </a:xfrm>
        </p:spPr>
        <p:txBody>
          <a:bodyPr anchor="t"/>
          <a:lstStyle>
            <a:lvl1pPr marL="0" indent="0">
              <a:buNone/>
              <a:defRPr sz="3428"/>
            </a:lvl1pPr>
            <a:lvl2pPr marL="489707" indent="0">
              <a:buNone/>
              <a:defRPr sz="2999"/>
            </a:lvl2pPr>
            <a:lvl3pPr marL="979414" indent="0">
              <a:buNone/>
              <a:defRPr sz="2571"/>
            </a:lvl3pPr>
            <a:lvl4pPr marL="1469121" indent="0">
              <a:buNone/>
              <a:defRPr sz="2142"/>
            </a:lvl4pPr>
            <a:lvl5pPr marL="1958828" indent="0">
              <a:buNone/>
              <a:defRPr sz="2142"/>
            </a:lvl5pPr>
            <a:lvl6pPr marL="2448535" indent="0">
              <a:buNone/>
              <a:defRPr sz="2142"/>
            </a:lvl6pPr>
            <a:lvl7pPr marL="2938242" indent="0">
              <a:buNone/>
              <a:defRPr sz="2142"/>
            </a:lvl7pPr>
            <a:lvl8pPr marL="3427948" indent="0">
              <a:buNone/>
              <a:defRPr sz="2142"/>
            </a:lvl8pPr>
            <a:lvl9pPr marL="3917655" indent="0">
              <a:buNone/>
              <a:defRPr sz="21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03/04/2022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91074"/>
            <a:ext cx="9036844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955363"/>
            <a:ext cx="9036844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8136-D917-46AA-94D8-A8640C577D35}" type="datetimeFigureOut">
              <a:rPr lang="pt-BR" smtClean="0"/>
              <a:t>03/04/2022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808065"/>
            <a:ext cx="3536156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79414" rtl="0" eaLnBrk="1" latinLnBrk="0" hangingPunct="1">
        <a:lnSpc>
          <a:spcPct val="90000"/>
        </a:lnSpc>
        <a:spcBef>
          <a:spcPct val="0"/>
        </a:spcBef>
        <a:buNone/>
        <a:defRPr sz="4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14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560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224267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974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681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388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3095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802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509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07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414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121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82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53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242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65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osta@ifsp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5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8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youtube.com/watch?v=4qNreWijG-Q" TargetMode="Externa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393B59DF-93CF-4E74-B484-703E22D505ED}"/>
              </a:ext>
            </a:extLst>
          </p:cNvPr>
          <p:cNvSpPr txBox="1"/>
          <p:nvPr/>
        </p:nvSpPr>
        <p:spPr>
          <a:xfrm>
            <a:off x="796264" y="2467333"/>
            <a:ext cx="9101540" cy="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algn="ctr"/>
            <a:r>
              <a:rPr lang="pt-BR" sz="3667" dirty="0"/>
              <a:t> </a:t>
            </a:r>
            <a:endParaRPr sz="3437" b="1" dirty="0"/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B3692A97-698A-4A06-9575-4DD96547DA5E}"/>
              </a:ext>
            </a:extLst>
          </p:cNvPr>
          <p:cNvSpPr txBox="1"/>
          <p:nvPr/>
        </p:nvSpPr>
        <p:spPr>
          <a:xfrm>
            <a:off x="1612490" y="3421062"/>
            <a:ext cx="6840946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Prof. Dr. Cesar da Costa </a:t>
            </a:r>
          </a:p>
          <a:p>
            <a:pPr indent="515856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ccosta@ifsp.edu.br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Site: www.professorcesarcosta.com.br 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40F89C-EE0F-408F-92CA-D5435003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938065"/>
              </p:ext>
            </p:extLst>
          </p:nvPr>
        </p:nvGraphicFramePr>
        <p:xfrm>
          <a:off x="1212569" y="388004"/>
          <a:ext cx="8268929" cy="786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29">
                  <a:extLst>
                    <a:ext uri="{9D8B030D-6E8A-4147-A177-3AD203B41FA5}">
                      <a16:colId xmlns:a16="http://schemas.microsoft.com/office/drawing/2014/main" val="1160088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CONVERSÃO DE ENERGIA 2</a:t>
                      </a: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108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DE7064A-73D5-433E-ADF5-8E3F7E6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924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825E2B-F339-40CF-B782-61534647C20D}"/>
              </a:ext>
            </a:extLst>
          </p:cNvPr>
          <p:cNvCxnSpPr>
            <a:endCxn id="9" idx="3"/>
          </p:cNvCxnSpPr>
          <p:nvPr/>
        </p:nvCxnSpPr>
        <p:spPr>
          <a:xfrm>
            <a:off x="924232" y="2855275"/>
            <a:ext cx="8973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E4CD111E-D738-4CE1-8DB0-9A4DFC3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6" y="623141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F88FD79-0994-4B75-81B8-D5DA314801B4}"/>
              </a:ext>
            </a:extLst>
          </p:cNvPr>
          <p:cNvSpPr txBox="1"/>
          <p:nvPr/>
        </p:nvSpPr>
        <p:spPr>
          <a:xfrm>
            <a:off x="1966450" y="1677372"/>
            <a:ext cx="5968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Noções Construtivas de um MIT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742164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05749DE-98C6-4CED-BBA1-01A5824ED26F}"/>
              </a:ext>
            </a:extLst>
          </p:cNvPr>
          <p:cNvSpPr txBox="1"/>
          <p:nvPr/>
        </p:nvSpPr>
        <p:spPr>
          <a:xfrm>
            <a:off x="336181" y="190661"/>
            <a:ext cx="339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Noções Construtivas</a:t>
            </a:r>
          </a:p>
        </p:txBody>
      </p:sp>
      <p:sp>
        <p:nvSpPr>
          <p:cNvPr id="15" name="CaixaDeTexto 6">
            <a:extLst>
              <a:ext uri="{FF2B5EF4-FFF2-40B4-BE49-F238E27FC236}">
                <a16:creationId xmlns:a16="http://schemas.microsoft.com/office/drawing/2014/main" id="{91267F7E-A642-49B8-AB98-DEEFCD17F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6865" y="929248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800" dirty="0"/>
              <a:t>Tipos de Enrolamentos 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A4B2E8A-B36A-471E-ADD0-733500F6F67B}"/>
              </a:ext>
            </a:extLst>
          </p:cNvPr>
          <p:cNvSpPr/>
          <p:nvPr/>
        </p:nvSpPr>
        <p:spPr>
          <a:xfrm>
            <a:off x="5022850" y="1874226"/>
            <a:ext cx="5454650" cy="397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defRPr/>
            </a:pPr>
            <a:r>
              <a:rPr lang="pt-BR" sz="20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Enrolamento imbricado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3695754-61AB-4977-970A-15B236AAB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6" y="1798897"/>
            <a:ext cx="4356000" cy="3275822"/>
          </a:xfrm>
          <a:prstGeom prst="rect">
            <a:avLst/>
          </a:prstGeom>
        </p:spPr>
      </p:pic>
      <p:sp>
        <p:nvSpPr>
          <p:cNvPr id="12" name="Retângulo 6">
            <a:extLst>
              <a:ext uri="{FF2B5EF4-FFF2-40B4-BE49-F238E27FC236}">
                <a16:creationId xmlns:a16="http://schemas.microsoft.com/office/drawing/2014/main" id="{2EB8411F-CB86-4BD2-8A85-74A332F18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415" y="2725258"/>
            <a:ext cx="4883904" cy="238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/>
              <a:t>O enrolamento imbricado, também conhecido como diamante ou coroa, é o que se adota quase exclusivamente e se subdivide em duas classes: </a:t>
            </a:r>
            <a:r>
              <a:rPr lang="pt-BR" altLang="pt-BR" sz="2000" dirty="0">
                <a:solidFill>
                  <a:srgbClr val="FF0000"/>
                </a:solidFill>
              </a:rPr>
              <a:t>enrolamento imbricado a passo pleno </a:t>
            </a:r>
            <a:r>
              <a:rPr lang="pt-BR" altLang="pt-BR" sz="2000" dirty="0"/>
              <a:t>e </a:t>
            </a:r>
            <a:r>
              <a:rPr lang="pt-BR" altLang="pt-BR" sz="2000" dirty="0">
                <a:solidFill>
                  <a:srgbClr val="002060"/>
                </a:solidFill>
              </a:rPr>
              <a:t>enrolamento a passo fracionário (encurtado).</a:t>
            </a:r>
            <a:endParaRPr lang="pt-BR" altLang="pt-BR" sz="2000" dirty="0">
              <a:solidFill>
                <a:srgbClr val="002060"/>
              </a:solidFill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7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05749DE-98C6-4CED-BBA1-01A5824ED26F}"/>
              </a:ext>
            </a:extLst>
          </p:cNvPr>
          <p:cNvSpPr txBox="1"/>
          <p:nvPr/>
        </p:nvSpPr>
        <p:spPr>
          <a:xfrm>
            <a:off x="336181" y="190661"/>
            <a:ext cx="490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Noções Construtivas</a:t>
            </a:r>
          </a:p>
        </p:txBody>
      </p:sp>
      <p:sp>
        <p:nvSpPr>
          <p:cNvPr id="15" name="CaixaDeTexto 6">
            <a:extLst>
              <a:ext uri="{FF2B5EF4-FFF2-40B4-BE49-F238E27FC236}">
                <a16:creationId xmlns:a16="http://schemas.microsoft.com/office/drawing/2014/main" id="{91267F7E-A642-49B8-AB98-DEEFCD17F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20" y="1138702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800" dirty="0"/>
              <a:t>Tipos de Enrolamentos 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A4B2E8A-B36A-471E-ADD0-733500F6F67B}"/>
              </a:ext>
            </a:extLst>
          </p:cNvPr>
          <p:cNvSpPr/>
          <p:nvPr/>
        </p:nvSpPr>
        <p:spPr>
          <a:xfrm>
            <a:off x="5790831" y="5603095"/>
            <a:ext cx="5454650" cy="3977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sz="20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b) Enrolamento imbricado</a:t>
            </a:r>
          </a:p>
        </p:txBody>
      </p:sp>
      <p:pic>
        <p:nvPicPr>
          <p:cNvPr id="10" name="Imagem 8">
            <a:extLst>
              <a:ext uri="{FF2B5EF4-FFF2-40B4-BE49-F238E27FC236}">
                <a16:creationId xmlns:a16="http://schemas.microsoft.com/office/drawing/2014/main" id="{7D00BE10-5B51-465F-9A80-1C266294C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3" y="3299302"/>
            <a:ext cx="4896000" cy="190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9F0343CD-FFCF-4210-B041-E13D97385C6C}"/>
              </a:ext>
            </a:extLst>
          </p:cNvPr>
          <p:cNvSpPr/>
          <p:nvPr/>
        </p:nvSpPr>
        <p:spPr>
          <a:xfrm>
            <a:off x="336181" y="5603095"/>
            <a:ext cx="5454650" cy="3977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sz="20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a) Enrolamento concêntrico </a:t>
            </a:r>
          </a:p>
        </p:txBody>
      </p:sp>
      <p:pic>
        <p:nvPicPr>
          <p:cNvPr id="14" name="Imagem 1">
            <a:extLst>
              <a:ext uri="{FF2B5EF4-FFF2-40B4-BE49-F238E27FC236}">
                <a16:creationId xmlns:a16="http://schemas.microsoft.com/office/drawing/2014/main" id="{92FC1824-2F75-4446-BC9F-B9A62E412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644" y="3299302"/>
            <a:ext cx="4680000" cy="19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75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05749DE-98C6-4CED-BBA1-01A5824ED26F}"/>
              </a:ext>
            </a:extLst>
          </p:cNvPr>
          <p:cNvSpPr txBox="1"/>
          <p:nvPr/>
        </p:nvSpPr>
        <p:spPr>
          <a:xfrm>
            <a:off x="336181" y="190661"/>
            <a:ext cx="490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Noções Construtivas</a:t>
            </a:r>
          </a:p>
        </p:txBody>
      </p:sp>
      <p:sp>
        <p:nvSpPr>
          <p:cNvPr id="15" name="CaixaDeTexto 6">
            <a:extLst>
              <a:ext uri="{FF2B5EF4-FFF2-40B4-BE49-F238E27FC236}">
                <a16:creationId xmlns:a16="http://schemas.microsoft.com/office/drawing/2014/main" id="{91267F7E-A642-49B8-AB98-DEEFCD17F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20" y="1138702"/>
            <a:ext cx="849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sz="2400" dirty="0"/>
              <a:t>Diagrama de motores elétricos bobinado</a:t>
            </a:r>
            <a:endParaRPr lang="pt-BR" altLang="pt-BR" sz="24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A1216C2-EE82-41AD-B22F-4638B06A8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69" y="4449724"/>
            <a:ext cx="5508000" cy="235670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1BDADE0-B52A-4763-9EE9-FB242499C59B}"/>
              </a:ext>
            </a:extLst>
          </p:cNvPr>
          <p:cNvSpPr txBox="1"/>
          <p:nvPr/>
        </p:nvSpPr>
        <p:spPr>
          <a:xfrm>
            <a:off x="789653" y="1828467"/>
            <a:ext cx="889819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 desenhos de esquemas de bobinados  podem ser: </a:t>
            </a:r>
            <a:r>
              <a:rPr lang="pt-BR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Planificados</a:t>
            </a: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Frontal ou circulares </a:t>
            </a: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Simplificados</a:t>
            </a: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Desenho de esquema planificado: Os esquemas planificados representam um estator como se estivesse cortado e estirado sobre um plano, com todos os grupos de bobinas e conexões. Na figura abaixo está mostrado um esquema planificado de bobinas de um motor.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02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05749DE-98C6-4CED-BBA1-01A5824ED26F}"/>
              </a:ext>
            </a:extLst>
          </p:cNvPr>
          <p:cNvSpPr txBox="1"/>
          <p:nvPr/>
        </p:nvSpPr>
        <p:spPr>
          <a:xfrm>
            <a:off x="336181" y="190661"/>
            <a:ext cx="490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Noções Construtivas</a:t>
            </a:r>
          </a:p>
        </p:txBody>
      </p:sp>
      <p:sp>
        <p:nvSpPr>
          <p:cNvPr id="15" name="CaixaDeTexto 6">
            <a:extLst>
              <a:ext uri="{FF2B5EF4-FFF2-40B4-BE49-F238E27FC236}">
                <a16:creationId xmlns:a16="http://schemas.microsoft.com/office/drawing/2014/main" id="{91267F7E-A642-49B8-AB98-DEEFCD17F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20" y="1138702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800" dirty="0"/>
              <a:t>Tipos de Enrolamentos </a:t>
            </a:r>
          </a:p>
        </p:txBody>
      </p:sp>
      <p:pic>
        <p:nvPicPr>
          <p:cNvPr id="9" name="Imagem 1">
            <a:extLst>
              <a:ext uri="{FF2B5EF4-FFF2-40B4-BE49-F238E27FC236}">
                <a16:creationId xmlns:a16="http://schemas.microsoft.com/office/drawing/2014/main" id="{254E9824-5E20-4D1A-95C4-14475E740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22" y="2557309"/>
            <a:ext cx="69151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111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05749DE-98C6-4CED-BBA1-01A5824ED26F}"/>
              </a:ext>
            </a:extLst>
          </p:cNvPr>
          <p:cNvSpPr txBox="1"/>
          <p:nvPr/>
        </p:nvSpPr>
        <p:spPr>
          <a:xfrm>
            <a:off x="336181" y="190661"/>
            <a:ext cx="490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Noções Construtivas</a:t>
            </a:r>
          </a:p>
        </p:txBody>
      </p:sp>
      <p:sp>
        <p:nvSpPr>
          <p:cNvPr id="15" name="CaixaDeTexto 6">
            <a:extLst>
              <a:ext uri="{FF2B5EF4-FFF2-40B4-BE49-F238E27FC236}">
                <a16:creationId xmlns:a16="http://schemas.microsoft.com/office/drawing/2014/main" id="{91267F7E-A642-49B8-AB98-DEEFCD17F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20" y="1138702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800" dirty="0"/>
              <a:t>Tipos de Enrolamentos </a:t>
            </a:r>
          </a:p>
        </p:txBody>
      </p:sp>
      <p:pic>
        <p:nvPicPr>
          <p:cNvPr id="5" name="Imagem 1">
            <a:extLst>
              <a:ext uri="{FF2B5EF4-FFF2-40B4-BE49-F238E27FC236}">
                <a16:creationId xmlns:a16="http://schemas.microsoft.com/office/drawing/2014/main" id="{D29362CC-F51F-4572-961E-531723873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81" y="2264303"/>
            <a:ext cx="69056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34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742164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05749DE-98C6-4CED-BBA1-01A5824ED26F}"/>
              </a:ext>
            </a:extLst>
          </p:cNvPr>
          <p:cNvSpPr txBox="1"/>
          <p:nvPr/>
        </p:nvSpPr>
        <p:spPr>
          <a:xfrm>
            <a:off x="336181" y="190661"/>
            <a:ext cx="339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Noções Construtivas</a:t>
            </a:r>
          </a:p>
        </p:txBody>
      </p:sp>
      <p:sp>
        <p:nvSpPr>
          <p:cNvPr id="15" name="CaixaDeTexto 6">
            <a:extLst>
              <a:ext uri="{FF2B5EF4-FFF2-40B4-BE49-F238E27FC236}">
                <a16:creationId xmlns:a16="http://schemas.microsoft.com/office/drawing/2014/main" id="{91267F7E-A642-49B8-AB98-DEEFCD17F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6865" y="929248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800" dirty="0"/>
              <a:t>Ranhuras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6577B54-649E-4C24-81EE-A7B5C8899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12" y="1297780"/>
            <a:ext cx="3741738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E4A42DB-6C1F-4731-B46B-52E04AE684B4}"/>
              </a:ext>
            </a:extLst>
          </p:cNvPr>
          <p:cNvSpPr txBox="1"/>
          <p:nvPr/>
        </p:nvSpPr>
        <p:spPr>
          <a:xfrm>
            <a:off x="5134855" y="2103020"/>
            <a:ext cx="500646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As ranhuras podem ser divididas em três classes: </a:t>
            </a:r>
          </a:p>
          <a:p>
            <a:pPr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Ranhuras abertas;</a:t>
            </a:r>
          </a:p>
          <a:p>
            <a:pPr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Ranhuras semi-fechadas;</a:t>
            </a:r>
          </a:p>
          <a:p>
            <a:pPr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Ranhuras fechadas.</a:t>
            </a:r>
          </a:p>
          <a:p>
            <a:pPr>
              <a:defRPr/>
            </a:pPr>
            <a:endParaRPr lang="pt-BR" sz="2000" dirty="0"/>
          </a:p>
          <a:p>
            <a:pPr>
              <a:defRPr/>
            </a:pPr>
            <a:r>
              <a:rPr lang="pt-BR" dirty="0"/>
              <a:t>. </a:t>
            </a:r>
          </a:p>
        </p:txBody>
      </p:sp>
      <p:pic>
        <p:nvPicPr>
          <p:cNvPr id="14" name="Imagem 4">
            <a:extLst>
              <a:ext uri="{FF2B5EF4-FFF2-40B4-BE49-F238E27FC236}">
                <a16:creationId xmlns:a16="http://schemas.microsoft.com/office/drawing/2014/main" id="{25B15EDB-8332-4BB5-8F61-6B624FA21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09" y="3884613"/>
            <a:ext cx="24971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4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05749DE-98C6-4CED-BBA1-01A5824ED26F}"/>
              </a:ext>
            </a:extLst>
          </p:cNvPr>
          <p:cNvSpPr txBox="1"/>
          <p:nvPr/>
        </p:nvSpPr>
        <p:spPr>
          <a:xfrm>
            <a:off x="336181" y="190661"/>
            <a:ext cx="339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Noções Construtivas</a:t>
            </a:r>
          </a:p>
        </p:txBody>
      </p:sp>
      <p:pic>
        <p:nvPicPr>
          <p:cNvPr id="12" name="Imagem 1">
            <a:extLst>
              <a:ext uri="{FF2B5EF4-FFF2-40B4-BE49-F238E27FC236}">
                <a16:creationId xmlns:a16="http://schemas.microsoft.com/office/drawing/2014/main" id="{9F52E796-97D3-4E5B-9C4A-9BC8055BB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66" y="652326"/>
            <a:ext cx="837723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3">
            <a:extLst>
              <a:ext uri="{FF2B5EF4-FFF2-40B4-BE49-F238E27FC236}">
                <a16:creationId xmlns:a16="http://schemas.microsoft.com/office/drawing/2014/main" id="{235B7900-C2F4-4E1C-ADBB-B6AEE2972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152" y="3554252"/>
            <a:ext cx="73342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60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05749DE-98C6-4CED-BBA1-01A5824ED26F}"/>
              </a:ext>
            </a:extLst>
          </p:cNvPr>
          <p:cNvSpPr txBox="1"/>
          <p:nvPr/>
        </p:nvSpPr>
        <p:spPr>
          <a:xfrm>
            <a:off x="336181" y="190661"/>
            <a:ext cx="490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Noções Construtivas</a:t>
            </a:r>
          </a:p>
        </p:txBody>
      </p:sp>
      <p:sp>
        <p:nvSpPr>
          <p:cNvPr id="6" name="CaixaDeTexto 1">
            <a:extLst>
              <a:ext uri="{FF2B5EF4-FFF2-40B4-BE49-F238E27FC236}">
                <a16:creationId xmlns:a16="http://schemas.microsoft.com/office/drawing/2014/main" id="{0B83B115-05BC-4FE7-913D-E69F63707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61" y="1255815"/>
            <a:ext cx="7273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1800" dirty="0"/>
              <a:t>Passo Polar (     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36089A-6DD0-4071-8E98-9943FB526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32" y="2476142"/>
            <a:ext cx="8013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/>
              <a:t>Por exemplo, um motor de 4 polos com 48 ranhuras no estator tem um passo polar igual a 12, ou seja: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B45BA59-FBBC-4347-8798-D2B9FA32F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32" y="5132029"/>
            <a:ext cx="74326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/>
              <a:t>Significa que uma bobina que tem o seu primeiro ramo saindo na ranhura 1, tem seu segundo ramo entrando na ranhura 13.</a:t>
            </a:r>
          </a:p>
        </p:txBody>
      </p:sp>
      <p:graphicFrame>
        <p:nvGraphicFramePr>
          <p:cNvPr id="10" name="Objeto 2">
            <a:extLst>
              <a:ext uri="{FF2B5EF4-FFF2-40B4-BE49-F238E27FC236}">
                <a16:creationId xmlns:a16="http://schemas.microsoft.com/office/drawing/2014/main" id="{F8ADDCB2-143C-418B-B38D-56E05B8D70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314557"/>
              </p:ext>
            </p:extLst>
          </p:nvPr>
        </p:nvGraphicFramePr>
        <p:xfrm>
          <a:off x="2349807" y="1321168"/>
          <a:ext cx="2524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4" imgW="177646" imgH="241091" progId="Equation.DSMT4">
                  <p:embed/>
                </p:oleObj>
              </mc:Choice>
              <mc:Fallback>
                <p:oleObj name="Equation" r:id="rId4" imgW="177646" imgH="241091" progId="Equation.DSMT4">
                  <p:embed/>
                  <p:pic>
                    <p:nvPicPr>
                      <p:cNvPr id="37894" name="Objeto 2">
                        <a:extLst>
                          <a:ext uri="{FF2B5EF4-FFF2-40B4-BE49-F238E27FC236}">
                            <a16:creationId xmlns:a16="http://schemas.microsoft.com/office/drawing/2014/main" id="{A50119A9-05E3-405B-8563-905FDEADE2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807" y="1321168"/>
                        <a:ext cx="25241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BC688D01-2B4D-4126-9804-1016655EE5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45060"/>
              </p:ext>
            </p:extLst>
          </p:nvPr>
        </p:nvGraphicFramePr>
        <p:xfrm>
          <a:off x="1198013" y="3619479"/>
          <a:ext cx="2556000" cy="926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6" imgW="1155600" imgH="419040" progId="Equation.DSMT4">
                  <p:embed/>
                </p:oleObj>
              </mc:Choice>
              <mc:Fallback>
                <p:oleObj name="Equation" r:id="rId6" imgW="11556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8013" y="3619479"/>
                        <a:ext cx="2556000" cy="926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482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to 12">
            <a:extLst>
              <a:ext uri="{FF2B5EF4-FFF2-40B4-BE49-F238E27FC236}">
                <a16:creationId xmlns:a16="http://schemas.microsoft.com/office/drawing/2014/main" id="{5D9CBEE2-6CE0-42CB-9F29-5D84FC920D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891746"/>
              </p:ext>
            </p:extLst>
          </p:nvPr>
        </p:nvGraphicFramePr>
        <p:xfrm>
          <a:off x="4875980" y="3256935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43010" name="Objeto 12">
                        <a:extLst>
                          <a:ext uri="{FF2B5EF4-FFF2-40B4-BE49-F238E27FC236}">
                            <a16:creationId xmlns:a16="http://schemas.microsoft.com/office/drawing/2014/main" id="{C37748C7-0770-4190-9ECF-C6CE82FEF5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980" y="3256935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ixaDeTexto 14">
            <a:extLst>
              <a:ext uri="{FF2B5EF4-FFF2-40B4-BE49-F238E27FC236}">
                <a16:creationId xmlns:a16="http://schemas.microsoft.com/office/drawing/2014/main" id="{3E7C4A2A-3E2F-48EA-BBB6-BA4A5B042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143" y="2058141"/>
            <a:ext cx="3311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800" dirty="0" err="1"/>
              <a:t>Solução</a:t>
            </a:r>
            <a:r>
              <a:rPr lang="en-US" altLang="pt-BR" sz="1800" dirty="0"/>
              <a:t>: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4EDAF0EA-D47D-474D-B644-E348108B9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605" y="3568085"/>
            <a:ext cx="29146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2">
            <a:extLst>
              <a:ext uri="{FF2B5EF4-FFF2-40B4-BE49-F238E27FC236}">
                <a16:creationId xmlns:a16="http://schemas.microsoft.com/office/drawing/2014/main" id="{0D098456-5787-4741-8F5C-F0AC5C250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05" y="413508"/>
            <a:ext cx="83883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800" b="1" dirty="0"/>
              <a:t>Exercício</a:t>
            </a:r>
            <a:r>
              <a:rPr lang="en-US" altLang="pt-BR" sz="1800" dirty="0"/>
              <a:t>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pt-BR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800" dirty="0"/>
              <a:t>Represente </a:t>
            </a:r>
            <a:r>
              <a:rPr lang="en-US" altLang="pt-BR" sz="1800" dirty="0" err="1"/>
              <a:t>os</a:t>
            </a:r>
            <a:r>
              <a:rPr lang="en-US" altLang="pt-BR" sz="1800" dirty="0"/>
              <a:t> enrolamentos de uma máquina trifásica de 4 polos do tipo imbricado com Nr=24 ranhuras. </a:t>
            </a:r>
            <a:endParaRPr lang="pt-BR" altLang="pt-BR" sz="1800" dirty="0"/>
          </a:p>
        </p:txBody>
      </p:sp>
      <p:graphicFrame>
        <p:nvGraphicFramePr>
          <p:cNvPr id="15" name="Objeto 3">
            <a:extLst>
              <a:ext uri="{FF2B5EF4-FFF2-40B4-BE49-F238E27FC236}">
                <a16:creationId xmlns:a16="http://schemas.microsoft.com/office/drawing/2014/main" id="{37FBE21B-3A55-48CE-9F95-ADD940A30B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528119"/>
              </p:ext>
            </p:extLst>
          </p:nvPr>
        </p:nvGraphicFramePr>
        <p:xfrm>
          <a:off x="4875980" y="3256935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7" imgW="435285" imgH="677109" progId="Equation.DSMT4">
                  <p:embed/>
                </p:oleObj>
              </mc:Choice>
              <mc:Fallback>
                <p:oleObj name="Equation" r:id="rId7" imgW="435285" imgH="677109" progId="Equation.DSMT4">
                  <p:embed/>
                  <p:pic>
                    <p:nvPicPr>
                      <p:cNvPr id="43014" name="Objeto 3">
                        <a:extLst>
                          <a:ext uri="{FF2B5EF4-FFF2-40B4-BE49-F238E27FC236}">
                            <a16:creationId xmlns:a16="http://schemas.microsoft.com/office/drawing/2014/main" id="{13C7C806-1945-4F9D-8E9A-8F2FCE566B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980" y="3256935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55CF4970-E9D6-46F9-A835-E6DB75CD98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480075"/>
              </p:ext>
            </p:extLst>
          </p:nvPr>
        </p:nvGraphicFramePr>
        <p:xfrm>
          <a:off x="842143" y="3783985"/>
          <a:ext cx="296068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8" imgW="1079032" imgH="393529" progId="Equation.DSMT4">
                  <p:embed/>
                </p:oleObj>
              </mc:Choice>
              <mc:Fallback>
                <p:oleObj name="Equation" r:id="rId8" imgW="1079032" imgH="393529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338D8CB1-C537-4179-8550-E05B416630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143" y="3783985"/>
                        <a:ext cx="2960687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ixaDeTexto 16">
            <a:extLst>
              <a:ext uri="{FF2B5EF4-FFF2-40B4-BE49-F238E27FC236}">
                <a16:creationId xmlns:a16="http://schemas.microsoft.com/office/drawing/2014/main" id="{13CD6B38-38BB-4B29-9209-F260BFF18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05" y="3036273"/>
            <a:ext cx="5184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000"/>
              <a:t>Passo Polar</a:t>
            </a:r>
            <a:r>
              <a:rPr lang="pt-BR" altLang="pt-BR" sz="180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5486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to 12">
            <a:extLst>
              <a:ext uri="{FF2B5EF4-FFF2-40B4-BE49-F238E27FC236}">
                <a16:creationId xmlns:a16="http://schemas.microsoft.com/office/drawing/2014/main" id="{5D9CBEE2-6CE0-42CB-9F29-5D84FC920D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5980" y="3256935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9" name="Objeto 12">
                        <a:extLst>
                          <a:ext uri="{FF2B5EF4-FFF2-40B4-BE49-F238E27FC236}">
                            <a16:creationId xmlns:a16="http://schemas.microsoft.com/office/drawing/2014/main" id="{5D9CBEE2-6CE0-42CB-9F29-5D84FC920D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980" y="3256935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3">
            <a:extLst>
              <a:ext uri="{FF2B5EF4-FFF2-40B4-BE49-F238E27FC236}">
                <a16:creationId xmlns:a16="http://schemas.microsoft.com/office/drawing/2014/main" id="{37FBE21B-3A55-48CE-9F95-ADD940A30B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5980" y="3256935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Equation" r:id="rId6" imgW="435285" imgH="677109" progId="Equation.DSMT4">
                  <p:embed/>
                </p:oleObj>
              </mc:Choice>
              <mc:Fallback>
                <p:oleObj name="Equation" r:id="rId6" imgW="435285" imgH="677109" progId="Equation.DSMT4">
                  <p:embed/>
                  <p:pic>
                    <p:nvPicPr>
                      <p:cNvPr id="15" name="Objeto 3">
                        <a:extLst>
                          <a:ext uri="{FF2B5EF4-FFF2-40B4-BE49-F238E27FC236}">
                            <a16:creationId xmlns:a16="http://schemas.microsoft.com/office/drawing/2014/main" id="{37FBE21B-3A55-48CE-9F95-ADD940A30B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980" y="3256935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12">
            <a:extLst>
              <a:ext uri="{FF2B5EF4-FFF2-40B4-BE49-F238E27FC236}">
                <a16:creationId xmlns:a16="http://schemas.microsoft.com/office/drawing/2014/main" id="{5E49F31F-24F3-4DAB-94AE-A4688D96F1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Equation" r:id="rId7" imgW="435285" imgH="677109" progId="Equation.DSMT4">
                  <p:embed/>
                </p:oleObj>
              </mc:Choice>
              <mc:Fallback>
                <p:oleObj name="Equation" r:id="rId7" imgW="435285" imgH="677109" progId="Equation.DSMT4">
                  <p:embed/>
                  <p:pic>
                    <p:nvPicPr>
                      <p:cNvPr id="45058" name="Objeto 12">
                        <a:extLst>
                          <a:ext uri="{FF2B5EF4-FFF2-40B4-BE49-F238E27FC236}">
                            <a16:creationId xmlns:a16="http://schemas.microsoft.com/office/drawing/2014/main" id="{7BEE3CDF-45FF-4FD0-A626-9415286C6F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8779BCC9-A6F1-4845-89E7-61EC364C5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908050"/>
            <a:ext cx="5041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800"/>
              <a:t>Representação das Bobinas:</a:t>
            </a:r>
          </a:p>
        </p:txBody>
      </p:sp>
      <p:pic>
        <p:nvPicPr>
          <p:cNvPr id="7" name="Imagem 1">
            <a:extLst>
              <a:ext uri="{FF2B5EF4-FFF2-40B4-BE49-F238E27FC236}">
                <a16:creationId xmlns:a16="http://schemas.microsoft.com/office/drawing/2014/main" id="{3B6BAFF1-3F9A-419D-B41B-C2FC4BB69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2997200"/>
            <a:ext cx="74771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8C2210D0-B52D-485E-ACFC-F882724357DC}"/>
              </a:ext>
            </a:extLst>
          </p:cNvPr>
          <p:cNvCxnSpPr/>
          <p:nvPr/>
        </p:nvCxnSpPr>
        <p:spPr>
          <a:xfrm flipV="1">
            <a:off x="1835150" y="5516563"/>
            <a:ext cx="0" cy="9286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A7E94E47-70BA-41FB-BFE1-21B27DD87EBF}"/>
              </a:ext>
            </a:extLst>
          </p:cNvPr>
          <p:cNvCxnSpPr/>
          <p:nvPr/>
        </p:nvCxnSpPr>
        <p:spPr>
          <a:xfrm>
            <a:off x="4572000" y="5597525"/>
            <a:ext cx="0" cy="711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D532A3AF-E209-429D-B432-8986FB921014}"/>
              </a:ext>
            </a:extLst>
          </p:cNvPr>
          <p:cNvCxnSpPr/>
          <p:nvPr/>
        </p:nvCxnSpPr>
        <p:spPr>
          <a:xfrm flipV="1">
            <a:off x="2339975" y="5597525"/>
            <a:ext cx="0" cy="711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949CF38-0205-4B32-91B8-AE9E0C87E037}"/>
              </a:ext>
            </a:extLst>
          </p:cNvPr>
          <p:cNvCxnSpPr/>
          <p:nvPr/>
        </p:nvCxnSpPr>
        <p:spPr>
          <a:xfrm>
            <a:off x="5003800" y="5597525"/>
            <a:ext cx="0" cy="504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959435E9-F318-476D-B3B7-1288C797AF04}"/>
              </a:ext>
            </a:extLst>
          </p:cNvPr>
          <p:cNvCxnSpPr/>
          <p:nvPr/>
        </p:nvCxnSpPr>
        <p:spPr>
          <a:xfrm>
            <a:off x="1835150" y="6308725"/>
            <a:ext cx="2736850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66B73632-792D-4CF2-8A35-3FEE2D458E80}"/>
              </a:ext>
            </a:extLst>
          </p:cNvPr>
          <p:cNvCxnSpPr/>
          <p:nvPr/>
        </p:nvCxnSpPr>
        <p:spPr>
          <a:xfrm>
            <a:off x="2339975" y="5949950"/>
            <a:ext cx="266382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DFB5CDD-3AF3-4FD4-A390-78A99CA27571}"/>
              </a:ext>
            </a:extLst>
          </p:cNvPr>
          <p:cNvCxnSpPr/>
          <p:nvPr/>
        </p:nvCxnSpPr>
        <p:spPr>
          <a:xfrm flipV="1">
            <a:off x="1952625" y="2139950"/>
            <a:ext cx="1223963" cy="933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7CFBF97-1422-4B88-ABE8-48090DED7E64}"/>
              </a:ext>
            </a:extLst>
          </p:cNvPr>
          <p:cNvCxnSpPr/>
          <p:nvPr/>
        </p:nvCxnSpPr>
        <p:spPr>
          <a:xfrm>
            <a:off x="3176588" y="2139950"/>
            <a:ext cx="1217612" cy="933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241B962B-7572-450F-8C04-82A5CE53E664}"/>
              </a:ext>
            </a:extLst>
          </p:cNvPr>
          <p:cNvCxnSpPr/>
          <p:nvPr/>
        </p:nvCxnSpPr>
        <p:spPr>
          <a:xfrm flipV="1">
            <a:off x="2339975" y="2139950"/>
            <a:ext cx="1331913" cy="933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94B459C8-C3DD-416E-919D-9450B087F793}"/>
              </a:ext>
            </a:extLst>
          </p:cNvPr>
          <p:cNvCxnSpPr/>
          <p:nvPr/>
        </p:nvCxnSpPr>
        <p:spPr>
          <a:xfrm>
            <a:off x="3671888" y="2139950"/>
            <a:ext cx="1179512" cy="933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E3B4132A-5067-4FDA-AA33-7D08006B1052}"/>
              </a:ext>
            </a:extLst>
          </p:cNvPr>
          <p:cNvSpPr txBox="1"/>
          <p:nvPr/>
        </p:nvSpPr>
        <p:spPr>
          <a:xfrm>
            <a:off x="2717800" y="597443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Passo polar = 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170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05749DE-98C6-4CED-BBA1-01A5824ED26F}"/>
              </a:ext>
            </a:extLst>
          </p:cNvPr>
          <p:cNvSpPr txBox="1"/>
          <p:nvPr/>
        </p:nvSpPr>
        <p:spPr>
          <a:xfrm>
            <a:off x="491611" y="436881"/>
            <a:ext cx="339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Noções Construtivas</a:t>
            </a:r>
          </a:p>
        </p:txBody>
      </p:sp>
      <p:pic>
        <p:nvPicPr>
          <p:cNvPr id="12" name="Imagem 2" descr="Uma imagem contendo no interior, mesa, comida, grande&#10;&#10;Descrição gerada automaticamente">
            <a:extLst>
              <a:ext uri="{FF2B5EF4-FFF2-40B4-BE49-F238E27FC236}">
                <a16:creationId xmlns:a16="http://schemas.microsoft.com/office/drawing/2014/main" id="{DDD7DE43-5497-4DD2-9BC7-C4187FDD3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38" y="1260873"/>
            <a:ext cx="35718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4">
            <a:extLst>
              <a:ext uri="{FF2B5EF4-FFF2-40B4-BE49-F238E27FC236}">
                <a16:creationId xmlns:a16="http://schemas.microsoft.com/office/drawing/2014/main" id="{A6DE51DA-7B20-4053-AF71-05141BAF2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611" y="790825"/>
            <a:ext cx="60415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PT" altLang="pt-BR" sz="2000" b="1" dirty="0"/>
              <a:t>Terminologia associada ao enrolamento do estator</a:t>
            </a:r>
            <a:endParaRPr lang="pt-BR" altLang="pt-BR" sz="20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F021B4D-016E-4CB4-B347-26C30319F3DD}"/>
              </a:ext>
            </a:extLst>
          </p:cNvPr>
          <p:cNvSpPr txBox="1"/>
          <p:nvPr/>
        </p:nvSpPr>
        <p:spPr>
          <a:xfrm>
            <a:off x="4422114" y="1528386"/>
            <a:ext cx="5828512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t-PT" sz="2400" b="1" dirty="0"/>
              <a:t>Espira </a:t>
            </a:r>
            <a:r>
              <a:rPr lang="pt-PT" sz="2400" dirty="0"/>
              <a:t>– É</a:t>
            </a:r>
            <a:r>
              <a:rPr lang="pt-BR" sz="2400" dirty="0"/>
              <a:t> uma volta de um condutor. Este condutor pode ser composto por um único fio ou por mais de um fio em paralelo. Quando a seção do condutor torna-se muito grande, para reduzir o efeito pelicular e devido à dificuldade de se moldar uma seção muito grande de condutor, são utilizados mais de um fio em paralelo</a:t>
            </a:r>
            <a:r>
              <a:rPr lang="pt-PT" sz="24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sz="2400" dirty="0"/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t-PT" sz="2400" b="1" dirty="0"/>
              <a:t>Bobina</a:t>
            </a:r>
            <a:r>
              <a:rPr lang="pt-PT" sz="2400" dirty="0"/>
              <a:t>- É</a:t>
            </a:r>
            <a:r>
              <a:rPr lang="pt-BR" sz="2400" dirty="0"/>
              <a:t> um grupo de espiras que se alojará numa ranhura. O número de espiras depende da tensão e da potência da máquina.</a:t>
            </a:r>
            <a:endParaRPr lang="pt-PT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81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to 12">
            <a:extLst>
              <a:ext uri="{FF2B5EF4-FFF2-40B4-BE49-F238E27FC236}">
                <a16:creationId xmlns:a16="http://schemas.microsoft.com/office/drawing/2014/main" id="{5D9CBEE2-6CE0-42CB-9F29-5D84FC920D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5980" y="3256935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9" name="Objeto 12">
                        <a:extLst>
                          <a:ext uri="{FF2B5EF4-FFF2-40B4-BE49-F238E27FC236}">
                            <a16:creationId xmlns:a16="http://schemas.microsoft.com/office/drawing/2014/main" id="{5D9CBEE2-6CE0-42CB-9F29-5D84FC920D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980" y="3256935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3">
            <a:extLst>
              <a:ext uri="{FF2B5EF4-FFF2-40B4-BE49-F238E27FC236}">
                <a16:creationId xmlns:a16="http://schemas.microsoft.com/office/drawing/2014/main" id="{37FBE21B-3A55-48CE-9F95-ADD940A30B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5980" y="3256935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6" imgW="435285" imgH="677109" progId="Equation.DSMT4">
                  <p:embed/>
                </p:oleObj>
              </mc:Choice>
              <mc:Fallback>
                <p:oleObj name="Equation" r:id="rId6" imgW="435285" imgH="677109" progId="Equation.DSMT4">
                  <p:embed/>
                  <p:pic>
                    <p:nvPicPr>
                      <p:cNvPr id="15" name="Objeto 3">
                        <a:extLst>
                          <a:ext uri="{FF2B5EF4-FFF2-40B4-BE49-F238E27FC236}">
                            <a16:creationId xmlns:a16="http://schemas.microsoft.com/office/drawing/2014/main" id="{37FBE21B-3A55-48CE-9F95-ADD940A30B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980" y="3256935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m 2" descr="Diagrama, Desenho técnico&#10;&#10;Descrição gerada automaticamente">
            <a:extLst>
              <a:ext uri="{FF2B5EF4-FFF2-40B4-BE49-F238E27FC236}">
                <a16:creationId xmlns:a16="http://schemas.microsoft.com/office/drawing/2014/main" id="{EF17F7C3-8B8C-42ED-825B-22ABB0C1F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173163"/>
            <a:ext cx="5740400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DED8D419-6530-4989-87FE-F34A03B8C061}"/>
              </a:ext>
            </a:extLst>
          </p:cNvPr>
          <p:cNvCxnSpPr/>
          <p:nvPr/>
        </p:nvCxnSpPr>
        <p:spPr>
          <a:xfrm>
            <a:off x="1701800" y="2636838"/>
            <a:ext cx="1357313" cy="7921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5">
            <a:extLst>
              <a:ext uri="{FF2B5EF4-FFF2-40B4-BE49-F238E27FC236}">
                <a16:creationId xmlns:a16="http://schemas.microsoft.com/office/drawing/2014/main" id="{3EAF5BAE-42A2-4304-A6AD-FC896AFD6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2312988"/>
            <a:ext cx="2170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Ranhura 1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24289E6E-897D-4F5F-AB88-2A044CD9F4DA}"/>
              </a:ext>
            </a:extLst>
          </p:cNvPr>
          <p:cNvCxnSpPr/>
          <p:nvPr/>
        </p:nvCxnSpPr>
        <p:spPr>
          <a:xfrm flipH="1">
            <a:off x="5435600" y="1844675"/>
            <a:ext cx="1441450" cy="15843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8">
            <a:extLst>
              <a:ext uri="{FF2B5EF4-FFF2-40B4-BE49-F238E27FC236}">
                <a16:creationId xmlns:a16="http://schemas.microsoft.com/office/drawing/2014/main" id="{949738B7-894F-4455-BC2E-BC954D0E6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638" y="1509713"/>
            <a:ext cx="2879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Ranhura 7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35E0032-5B41-40A3-B2F5-D3027F3FEEC4}"/>
              </a:ext>
            </a:extLst>
          </p:cNvPr>
          <p:cNvSpPr txBox="1"/>
          <p:nvPr/>
        </p:nvSpPr>
        <p:spPr>
          <a:xfrm>
            <a:off x="336181" y="190661"/>
            <a:ext cx="490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Noções Construtivas</a:t>
            </a:r>
          </a:p>
        </p:txBody>
      </p:sp>
    </p:spTree>
    <p:extLst>
      <p:ext uri="{BB962C8B-B14F-4D97-AF65-F5344CB8AC3E}">
        <p14:creationId xmlns:p14="http://schemas.microsoft.com/office/powerpoint/2010/main" val="141648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aixaDeTexto 1">
            <a:extLst>
              <a:ext uri="{FF2B5EF4-FFF2-40B4-BE49-F238E27FC236}">
                <a16:creationId xmlns:a16="http://schemas.microsoft.com/office/drawing/2014/main" id="{D45D72AB-CF8D-441F-9DD7-5BED0DD0C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13" y="1127050"/>
            <a:ext cx="7790845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 dirty="0"/>
              <a:t>Número de Ranhuras por Polo e Fase (q1)</a:t>
            </a:r>
          </a:p>
        </p:txBody>
      </p:sp>
      <p:sp>
        <p:nvSpPr>
          <p:cNvPr id="18435" name="CaixaDeTexto 2">
            <a:extLst>
              <a:ext uri="{FF2B5EF4-FFF2-40B4-BE49-F238E27FC236}">
                <a16:creationId xmlns:a16="http://schemas.microsoft.com/office/drawing/2014/main" id="{9C44749D-1134-4709-8D08-581D703B1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31" y="2468858"/>
            <a:ext cx="8814435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/>
              <a:t>O número de ranhuras por polo e fase é calculado da seguinte forma:</a:t>
            </a:r>
          </a:p>
        </p:txBody>
      </p:sp>
      <p:sp>
        <p:nvSpPr>
          <p:cNvPr id="18436" name="CaixaDeTexto 8">
            <a:extLst>
              <a:ext uri="{FF2B5EF4-FFF2-40B4-BE49-F238E27FC236}">
                <a16:creationId xmlns:a16="http://schemas.microsoft.com/office/drawing/2014/main" id="{185836AF-887B-4BD0-B52D-866A9CEBC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2" y="5064680"/>
            <a:ext cx="7250145" cy="174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 dirty="0"/>
              <a:t>Onde: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 dirty="0"/>
              <a:t>      = Número de fases.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 dirty="0"/>
              <a:t>No caso trifásico, </a:t>
            </a:r>
          </a:p>
        </p:txBody>
      </p:sp>
      <p:graphicFrame>
        <p:nvGraphicFramePr>
          <p:cNvPr id="46085" name="Objeto 10">
            <a:extLst>
              <a:ext uri="{FF2B5EF4-FFF2-40B4-BE49-F238E27FC236}">
                <a16:creationId xmlns:a16="http://schemas.microsoft.com/office/drawing/2014/main" id="{B5A3485F-1ECD-425A-B214-D308F552E8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1193" y="5781072"/>
          <a:ext cx="363867" cy="307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3" imgW="164957" imgH="139579" progId="Equation.DSMT4">
                  <p:embed/>
                </p:oleObj>
              </mc:Choice>
              <mc:Fallback>
                <p:oleObj name="Equation" r:id="rId3" imgW="164957" imgH="139579" progId="Equation.DSMT4">
                  <p:embed/>
                  <p:pic>
                    <p:nvPicPr>
                      <p:cNvPr id="46085" name="Objeto 10">
                        <a:extLst>
                          <a:ext uri="{FF2B5EF4-FFF2-40B4-BE49-F238E27FC236}">
                            <a16:creationId xmlns:a16="http://schemas.microsoft.com/office/drawing/2014/main" id="{B5A3485F-1ECD-425A-B214-D308F552E8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193" y="5781072"/>
                        <a:ext cx="363867" cy="307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to 13">
            <a:extLst>
              <a:ext uri="{FF2B5EF4-FFF2-40B4-BE49-F238E27FC236}">
                <a16:creationId xmlns:a16="http://schemas.microsoft.com/office/drawing/2014/main" id="{026A4B29-898F-429F-A325-E9F630A471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5375" y="6422092"/>
          <a:ext cx="743038" cy="346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5" imgW="380670" imgH="177646" progId="Equation.DSMT4">
                  <p:embed/>
                </p:oleObj>
              </mc:Choice>
              <mc:Fallback>
                <p:oleObj name="Equation" r:id="rId5" imgW="380670" imgH="177646" progId="Equation.DSMT4">
                  <p:embed/>
                  <p:pic>
                    <p:nvPicPr>
                      <p:cNvPr id="46086" name="Objeto 13">
                        <a:extLst>
                          <a:ext uri="{FF2B5EF4-FFF2-40B4-BE49-F238E27FC236}">
                            <a16:creationId xmlns:a16="http://schemas.microsoft.com/office/drawing/2014/main" id="{026A4B29-898F-429F-A325-E9F630A471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5375" y="6422092"/>
                        <a:ext cx="743038" cy="3468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9A8875FB-A956-4DE6-8C5A-17794F96765F}"/>
              </a:ext>
            </a:extLst>
          </p:cNvPr>
          <p:cNvSpPr/>
          <p:nvPr/>
        </p:nvSpPr>
        <p:spPr>
          <a:xfrm>
            <a:off x="3387108" y="3803606"/>
            <a:ext cx="695428" cy="462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928"/>
          </a:p>
        </p:txBody>
      </p:sp>
      <p:graphicFrame>
        <p:nvGraphicFramePr>
          <p:cNvPr id="18442" name="Objeto 3">
            <a:extLst>
              <a:ext uri="{FF2B5EF4-FFF2-40B4-BE49-F238E27FC236}">
                <a16:creationId xmlns:a16="http://schemas.microsoft.com/office/drawing/2014/main" id="{8E06C59B-E01A-4153-9A60-95813FE52C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21537" y="3495849"/>
          <a:ext cx="3029962" cy="10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Equation" r:id="rId7" imgW="1104900" imgH="393700" progId="Equation.DSMT4">
                  <p:embed/>
                </p:oleObj>
              </mc:Choice>
              <mc:Fallback>
                <p:oleObj name="Equation" r:id="rId7" imgW="1104900" imgH="393700" progId="Equation.DSMT4">
                  <p:embed/>
                  <p:pic>
                    <p:nvPicPr>
                      <p:cNvPr id="18442" name="Objeto 3">
                        <a:extLst>
                          <a:ext uri="{FF2B5EF4-FFF2-40B4-BE49-F238E27FC236}">
                            <a16:creationId xmlns:a16="http://schemas.microsoft.com/office/drawing/2014/main" id="{8E06C59B-E01A-4153-9A60-95813FE52C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537" y="3495849"/>
                        <a:ext cx="3029962" cy="10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66F49909-8863-4F0E-BF63-09F881940C12}"/>
              </a:ext>
            </a:extLst>
          </p:cNvPr>
          <p:cNvSpPr txBox="1"/>
          <p:nvPr/>
        </p:nvSpPr>
        <p:spPr>
          <a:xfrm>
            <a:off x="336181" y="190661"/>
            <a:ext cx="490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Noções Construtivas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9FA45F0C-F9B2-40F7-8030-397984C835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18317"/>
              </p:ext>
            </p:extLst>
          </p:nvPr>
        </p:nvGraphicFramePr>
        <p:xfrm>
          <a:off x="1461608" y="3541167"/>
          <a:ext cx="1656000" cy="10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9" imgW="622080" imgH="393480" progId="Equation.DSMT4">
                  <p:embed/>
                </p:oleObj>
              </mc:Choice>
              <mc:Fallback>
                <p:oleObj name="Equation" r:id="rId9" imgW="622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61608" y="3541167"/>
                        <a:ext cx="1656000" cy="104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aixaDeTexto 1">
            <a:extLst>
              <a:ext uri="{FF2B5EF4-FFF2-40B4-BE49-F238E27FC236}">
                <a16:creationId xmlns:a16="http://schemas.microsoft.com/office/drawing/2014/main" id="{58F3A725-93D1-4826-886F-B86FC0D7B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1584694"/>
            <a:ext cx="8253331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/>
              <a:t>Número Total de Grupos de Bobinas para Todas as Fases (K)</a:t>
            </a:r>
          </a:p>
        </p:txBody>
      </p:sp>
      <p:sp>
        <p:nvSpPr>
          <p:cNvPr id="19460" name="CaixaDeTexto 8">
            <a:extLst>
              <a:ext uri="{FF2B5EF4-FFF2-40B4-BE49-F238E27FC236}">
                <a16:creationId xmlns:a16="http://schemas.microsoft.com/office/drawing/2014/main" id="{66FAD849-3758-4984-91D3-735E0FD2E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192" y="4674168"/>
            <a:ext cx="7250145" cy="174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Onde: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      = Número de fases.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No caso trifásico, </a:t>
            </a:r>
          </a:p>
        </p:txBody>
      </p:sp>
      <p:graphicFrame>
        <p:nvGraphicFramePr>
          <p:cNvPr id="47109" name="Objeto 10">
            <a:extLst>
              <a:ext uri="{FF2B5EF4-FFF2-40B4-BE49-F238E27FC236}">
                <a16:creationId xmlns:a16="http://schemas.microsoft.com/office/drawing/2014/main" id="{B4FD9577-FD54-42D7-BB34-6DDFD40C21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1193" y="5434208"/>
          <a:ext cx="363867" cy="307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Equation" r:id="rId3" imgW="164957" imgH="139579" progId="Equation.DSMT4">
                  <p:embed/>
                </p:oleObj>
              </mc:Choice>
              <mc:Fallback>
                <p:oleObj name="Equation" r:id="rId3" imgW="164957" imgH="139579" progId="Equation.DSMT4">
                  <p:embed/>
                  <p:pic>
                    <p:nvPicPr>
                      <p:cNvPr id="47109" name="Objeto 10">
                        <a:extLst>
                          <a:ext uri="{FF2B5EF4-FFF2-40B4-BE49-F238E27FC236}">
                            <a16:creationId xmlns:a16="http://schemas.microsoft.com/office/drawing/2014/main" id="{B4FD9577-FD54-42D7-BB34-6DDFD40C21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193" y="5434208"/>
                        <a:ext cx="363867" cy="307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to 12">
            <a:extLst>
              <a:ext uri="{FF2B5EF4-FFF2-40B4-BE49-F238E27FC236}">
                <a16:creationId xmlns:a16="http://schemas.microsoft.com/office/drawing/2014/main" id="{9887C4F8-EE71-4C44-8B91-1B555FF22D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48315" y="2530069"/>
          <a:ext cx="979382" cy="212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Equation" r:id="rId5" imgW="435285" imgH="677109" progId="Equation.DSMT4">
                  <p:embed/>
                </p:oleObj>
              </mc:Choice>
              <mc:Fallback>
                <p:oleObj name="Equation" r:id="rId5" imgW="435285" imgH="677109" progId="Equation.DSMT4">
                  <p:embed/>
                  <p:pic>
                    <p:nvPicPr>
                      <p:cNvPr id="47110" name="Objeto 12">
                        <a:extLst>
                          <a:ext uri="{FF2B5EF4-FFF2-40B4-BE49-F238E27FC236}">
                            <a16:creationId xmlns:a16="http://schemas.microsoft.com/office/drawing/2014/main" id="{9887C4F8-EE71-4C44-8B91-1B555FF22D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315" y="2530069"/>
                        <a:ext cx="979382" cy="212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to 13">
            <a:extLst>
              <a:ext uri="{FF2B5EF4-FFF2-40B4-BE49-F238E27FC236}">
                <a16:creationId xmlns:a16="http://schemas.microsoft.com/office/drawing/2014/main" id="{B6C85073-28FC-47F9-8BA0-FB2F7C67AC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65322" y="6020817"/>
          <a:ext cx="743037" cy="346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Equation" r:id="rId7" imgW="380670" imgH="177646" progId="Equation.DSMT4">
                  <p:embed/>
                </p:oleObj>
              </mc:Choice>
              <mc:Fallback>
                <p:oleObj name="Equation" r:id="rId7" imgW="380670" imgH="177646" progId="Equation.DSMT4">
                  <p:embed/>
                  <p:pic>
                    <p:nvPicPr>
                      <p:cNvPr id="47111" name="Objeto 13">
                        <a:extLst>
                          <a:ext uri="{FF2B5EF4-FFF2-40B4-BE49-F238E27FC236}">
                            <a16:creationId xmlns:a16="http://schemas.microsoft.com/office/drawing/2014/main" id="{B6C85073-28FC-47F9-8BA0-FB2F7C67AC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322" y="6020817"/>
                        <a:ext cx="743037" cy="3468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to 4">
            <a:extLst>
              <a:ext uri="{FF2B5EF4-FFF2-40B4-BE49-F238E27FC236}">
                <a16:creationId xmlns:a16="http://schemas.microsoft.com/office/drawing/2014/main" id="{F3BD8F2A-FB92-43C2-8D43-7100D891E1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1192" y="2848029"/>
          <a:ext cx="1849943" cy="1195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Equation" r:id="rId9" imgW="609336" imgH="393529" progId="Equation.DSMT4">
                  <p:embed/>
                </p:oleObj>
              </mc:Choice>
              <mc:Fallback>
                <p:oleObj name="Equation" r:id="rId9" imgW="609336" imgH="393529" progId="Equation.DSMT4">
                  <p:embed/>
                  <p:pic>
                    <p:nvPicPr>
                      <p:cNvPr id="19464" name="Objeto 4">
                        <a:extLst>
                          <a:ext uri="{FF2B5EF4-FFF2-40B4-BE49-F238E27FC236}">
                            <a16:creationId xmlns:a16="http://schemas.microsoft.com/office/drawing/2014/main" id="{F3BD8F2A-FB92-43C2-8D43-7100D891E1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192" y="2848029"/>
                        <a:ext cx="1849943" cy="11953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3C704C09-0B9B-4FC5-9161-6873E15C473E}"/>
              </a:ext>
            </a:extLst>
          </p:cNvPr>
          <p:cNvSpPr/>
          <p:nvPr/>
        </p:nvSpPr>
        <p:spPr>
          <a:xfrm>
            <a:off x="3465321" y="3213596"/>
            <a:ext cx="693729" cy="46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928"/>
          </a:p>
        </p:txBody>
      </p:sp>
      <p:graphicFrame>
        <p:nvGraphicFramePr>
          <p:cNvPr id="19466" name="Objeto 1">
            <a:extLst>
              <a:ext uri="{FF2B5EF4-FFF2-40B4-BE49-F238E27FC236}">
                <a16:creationId xmlns:a16="http://schemas.microsoft.com/office/drawing/2014/main" id="{18D7D685-AF4F-44FF-B36C-573BE76875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23236" y="2924542"/>
          <a:ext cx="1914555" cy="1042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Equation" r:id="rId11" imgW="723586" imgH="393529" progId="Equation.DSMT4">
                  <p:embed/>
                </p:oleObj>
              </mc:Choice>
              <mc:Fallback>
                <p:oleObj name="Equation" r:id="rId11" imgW="723586" imgH="393529" progId="Equation.DSMT4">
                  <p:embed/>
                  <p:pic>
                    <p:nvPicPr>
                      <p:cNvPr id="19466" name="Objeto 1">
                        <a:extLst>
                          <a:ext uri="{FF2B5EF4-FFF2-40B4-BE49-F238E27FC236}">
                            <a16:creationId xmlns:a16="http://schemas.microsoft.com/office/drawing/2014/main" id="{18D7D685-AF4F-44FF-B36C-573BE76875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3236" y="2924542"/>
                        <a:ext cx="1914555" cy="1042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C9223E49-2025-4DFB-9F27-61B7A318FED1}"/>
              </a:ext>
            </a:extLst>
          </p:cNvPr>
          <p:cNvSpPr txBox="1"/>
          <p:nvPr/>
        </p:nvSpPr>
        <p:spPr>
          <a:xfrm>
            <a:off x="336181" y="190661"/>
            <a:ext cx="490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Noções Construtivas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4F8F931A-753B-47EF-8C63-DB17D3ACD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1533" y="294155"/>
            <a:ext cx="8814435" cy="933473"/>
          </a:xfrm>
        </p:spPr>
        <p:txBody>
          <a:bodyPr/>
          <a:lstStyle/>
          <a:p>
            <a:pPr eaLnBrk="1" hangingPunct="1"/>
            <a:r>
              <a:rPr lang="pt-BR" altLang="pt-BR" sz="2999"/>
              <a:t> Bobinagem do Estator</a:t>
            </a:r>
            <a:r>
              <a:rPr lang="pt-BR" altLang="en-US" sz="2999" b="1"/>
              <a:t> </a:t>
            </a:r>
          </a:p>
        </p:txBody>
      </p:sp>
      <p:pic>
        <p:nvPicPr>
          <p:cNvPr id="48131" name="Imagem 2">
            <a:extLst>
              <a:ext uri="{FF2B5EF4-FFF2-40B4-BE49-F238E27FC236}">
                <a16:creationId xmlns:a16="http://schemas.microsoft.com/office/drawing/2014/main" id="{A162AA57-AED6-4D49-BBE9-9CB67B4D8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92" y="1244631"/>
            <a:ext cx="7731335" cy="532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DD9B1CC5-A8F5-4374-97B1-AA0AF6AF5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1533" y="294155"/>
            <a:ext cx="8814435" cy="933473"/>
          </a:xfrm>
        </p:spPr>
        <p:txBody>
          <a:bodyPr/>
          <a:lstStyle/>
          <a:p>
            <a:pPr eaLnBrk="1" hangingPunct="1"/>
            <a:r>
              <a:rPr lang="pt-BR" altLang="pt-BR" sz="2999"/>
              <a:t> Bobinagem do Estator</a:t>
            </a:r>
            <a:r>
              <a:rPr lang="pt-BR" altLang="en-US" sz="2999" b="1"/>
              <a:t> </a:t>
            </a:r>
          </a:p>
        </p:txBody>
      </p:sp>
      <p:pic>
        <p:nvPicPr>
          <p:cNvPr id="49155" name="Imagem 1">
            <a:extLst>
              <a:ext uri="{FF2B5EF4-FFF2-40B4-BE49-F238E27FC236}">
                <a16:creationId xmlns:a16="http://schemas.microsoft.com/office/drawing/2014/main" id="{05C9286D-E739-4D64-A1BD-B5AA4DCAB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92" y="1227628"/>
            <a:ext cx="7687126" cy="52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1DD800EE-E316-415B-8671-15282CE5E4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1533" y="294155"/>
            <a:ext cx="8814435" cy="933473"/>
          </a:xfrm>
        </p:spPr>
        <p:txBody>
          <a:bodyPr/>
          <a:lstStyle/>
          <a:p>
            <a:pPr eaLnBrk="1" hangingPunct="1"/>
            <a:r>
              <a:rPr lang="pt-BR" altLang="pt-BR" sz="2999"/>
              <a:t> Bobinagem do Estator</a:t>
            </a:r>
            <a:r>
              <a:rPr lang="pt-BR" altLang="en-US" sz="2999" b="1"/>
              <a:t> </a:t>
            </a:r>
          </a:p>
        </p:txBody>
      </p:sp>
      <p:pic>
        <p:nvPicPr>
          <p:cNvPr id="50179" name="Imagem 3">
            <a:extLst>
              <a:ext uri="{FF2B5EF4-FFF2-40B4-BE49-F238E27FC236}">
                <a16:creationId xmlns:a16="http://schemas.microsoft.com/office/drawing/2014/main" id="{23B134C8-08BA-40A7-AA55-A2BCE6E02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93" y="1436767"/>
            <a:ext cx="7595309" cy="528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2EF34259-B54D-49C9-9E47-BE61A66705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1533" y="294155"/>
            <a:ext cx="8814435" cy="933473"/>
          </a:xfrm>
        </p:spPr>
        <p:txBody>
          <a:bodyPr/>
          <a:lstStyle/>
          <a:p>
            <a:pPr eaLnBrk="1" hangingPunct="1"/>
            <a:r>
              <a:rPr lang="pt-BR" altLang="pt-BR" sz="2999"/>
              <a:t> Bobinagem do Estator</a:t>
            </a:r>
            <a:r>
              <a:rPr lang="pt-BR" altLang="en-US" sz="2999" b="1"/>
              <a:t> </a:t>
            </a:r>
          </a:p>
        </p:txBody>
      </p:sp>
      <p:pic>
        <p:nvPicPr>
          <p:cNvPr id="51203" name="Imagem 1">
            <a:extLst>
              <a:ext uri="{FF2B5EF4-FFF2-40B4-BE49-F238E27FC236}">
                <a16:creationId xmlns:a16="http://schemas.microsoft.com/office/drawing/2014/main" id="{DC24C5BF-2B07-48ED-B304-2E739BF85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35" y="1220827"/>
            <a:ext cx="7505192" cy="52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83C4488E-7FE4-41F0-904E-52D322CD6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1533" y="294155"/>
            <a:ext cx="8814435" cy="933473"/>
          </a:xfrm>
        </p:spPr>
        <p:txBody>
          <a:bodyPr/>
          <a:lstStyle/>
          <a:p>
            <a:pPr eaLnBrk="1" hangingPunct="1"/>
            <a:r>
              <a:rPr lang="pt-BR" altLang="pt-BR" sz="2999"/>
              <a:t> Bobinagem do Estator</a:t>
            </a:r>
            <a:r>
              <a:rPr lang="pt-BR" altLang="en-US" sz="2999" b="1"/>
              <a:t> </a:t>
            </a:r>
          </a:p>
        </p:txBody>
      </p:sp>
      <p:pic>
        <p:nvPicPr>
          <p:cNvPr id="52227" name="Imagem 1">
            <a:extLst>
              <a:ext uri="{FF2B5EF4-FFF2-40B4-BE49-F238E27FC236}">
                <a16:creationId xmlns:a16="http://schemas.microsoft.com/office/drawing/2014/main" id="{4904547D-9B57-4275-BF44-1B9FE2839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21" y="1358552"/>
            <a:ext cx="7561302" cy="528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7289FA46-7D55-4617-A2BD-F5B06C6A5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1533" y="294155"/>
            <a:ext cx="8814435" cy="933473"/>
          </a:xfrm>
        </p:spPr>
        <p:txBody>
          <a:bodyPr/>
          <a:lstStyle/>
          <a:p>
            <a:pPr eaLnBrk="1" hangingPunct="1"/>
            <a:r>
              <a:rPr lang="pt-BR" altLang="pt-BR" sz="2999"/>
              <a:t> Bobinagem do Estator</a:t>
            </a:r>
            <a:r>
              <a:rPr lang="pt-BR" altLang="en-US" sz="2999" b="1"/>
              <a:t> </a:t>
            </a:r>
          </a:p>
        </p:txBody>
      </p:sp>
      <p:pic>
        <p:nvPicPr>
          <p:cNvPr id="53251" name="Imagem 1">
            <a:extLst>
              <a:ext uri="{FF2B5EF4-FFF2-40B4-BE49-F238E27FC236}">
                <a16:creationId xmlns:a16="http://schemas.microsoft.com/office/drawing/2014/main" id="{AF62234B-C07B-44B7-9AA1-5C419DAAB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192" y="1227628"/>
            <a:ext cx="7697327" cy="532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6825A5FC-F3EA-41E8-A7A2-436FE65A9B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1533" y="294155"/>
            <a:ext cx="8814435" cy="933473"/>
          </a:xfrm>
        </p:spPr>
        <p:txBody>
          <a:bodyPr/>
          <a:lstStyle/>
          <a:p>
            <a:pPr eaLnBrk="1" hangingPunct="1"/>
            <a:r>
              <a:rPr lang="pt-BR" altLang="pt-BR" sz="2999"/>
              <a:t> Bobinagem do Estator</a:t>
            </a:r>
            <a:r>
              <a:rPr lang="pt-BR" altLang="en-US" sz="2999" b="1"/>
              <a:t> </a:t>
            </a:r>
          </a:p>
        </p:txBody>
      </p:sp>
      <p:pic>
        <p:nvPicPr>
          <p:cNvPr id="54275" name="Imagem 1">
            <a:extLst>
              <a:ext uri="{FF2B5EF4-FFF2-40B4-BE49-F238E27FC236}">
                <a16:creationId xmlns:a16="http://schemas.microsoft.com/office/drawing/2014/main" id="{A65D5BB9-712A-4CE1-B3BA-187D2BFD9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953" y="1234429"/>
            <a:ext cx="7525596" cy="52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64526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05749DE-98C6-4CED-BBA1-01A5824ED26F}"/>
              </a:ext>
            </a:extLst>
          </p:cNvPr>
          <p:cNvSpPr txBox="1"/>
          <p:nvPr/>
        </p:nvSpPr>
        <p:spPr>
          <a:xfrm>
            <a:off x="491611" y="436881"/>
            <a:ext cx="339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Noções Construtivas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81218BE-8666-49D3-9BE9-BF447818EE33}"/>
              </a:ext>
            </a:extLst>
          </p:cNvPr>
          <p:cNvSpPr txBox="1"/>
          <p:nvPr/>
        </p:nvSpPr>
        <p:spPr>
          <a:xfrm>
            <a:off x="4940228" y="1335547"/>
            <a:ext cx="53639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Para a confecção, colocação e ligação das bobinas que formam o enrolamento do estator devemos conhecer de antemão suas principais características.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Sendo que 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Número de Bobinas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é determinado em função do número de dentes do estator, número de polos e do tipo de enrolamento.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50C03FD-A996-421E-BDBF-7BE390ED3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31" y="1955356"/>
            <a:ext cx="4536000" cy="334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8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4FB36D7-4925-46CB-A45C-BB78D8220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1533" y="294155"/>
            <a:ext cx="8814435" cy="933473"/>
          </a:xfrm>
        </p:spPr>
        <p:txBody>
          <a:bodyPr/>
          <a:lstStyle/>
          <a:p>
            <a:pPr eaLnBrk="1" hangingPunct="1"/>
            <a:r>
              <a:rPr lang="pt-BR" altLang="pt-BR" sz="2999"/>
              <a:t> Bobinagem do Estator</a:t>
            </a:r>
            <a:r>
              <a:rPr lang="pt-BR" altLang="en-US" sz="2999" b="1"/>
              <a:t> </a:t>
            </a:r>
          </a:p>
        </p:txBody>
      </p:sp>
      <p:pic>
        <p:nvPicPr>
          <p:cNvPr id="55299" name="Imagem 1">
            <a:extLst>
              <a:ext uri="{FF2B5EF4-FFF2-40B4-BE49-F238E27FC236}">
                <a16:creationId xmlns:a16="http://schemas.microsoft.com/office/drawing/2014/main" id="{04841454-0D6F-4682-9AE1-3CAB263D1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21" y="1191922"/>
            <a:ext cx="7508593" cy="528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748A332C-FDF9-4DAA-B95B-8BB4942C31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1533" y="294155"/>
            <a:ext cx="8814435" cy="933473"/>
          </a:xfrm>
        </p:spPr>
        <p:txBody>
          <a:bodyPr/>
          <a:lstStyle/>
          <a:p>
            <a:pPr eaLnBrk="1" hangingPunct="1"/>
            <a:r>
              <a:rPr lang="pt-BR" altLang="pt-BR" sz="2999"/>
              <a:t> Bobinagem do Estator</a:t>
            </a:r>
            <a:r>
              <a:rPr lang="pt-BR" altLang="en-US" sz="2999" b="1"/>
              <a:t> </a:t>
            </a:r>
          </a:p>
        </p:txBody>
      </p:sp>
      <p:pic>
        <p:nvPicPr>
          <p:cNvPr id="56323" name="Imagem 1">
            <a:extLst>
              <a:ext uri="{FF2B5EF4-FFF2-40B4-BE49-F238E27FC236}">
                <a16:creationId xmlns:a16="http://schemas.microsoft.com/office/drawing/2014/main" id="{6ACD39FD-A8FB-43FF-8CE1-96872E37C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457" y="1227628"/>
            <a:ext cx="7474586" cy="52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3921F285-DD7A-441D-86DB-ED2B7F8133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1533" y="294155"/>
            <a:ext cx="8814435" cy="933473"/>
          </a:xfrm>
        </p:spPr>
        <p:txBody>
          <a:bodyPr/>
          <a:lstStyle/>
          <a:p>
            <a:pPr eaLnBrk="1" hangingPunct="1"/>
            <a:r>
              <a:rPr lang="pt-BR" altLang="pt-BR" sz="2999"/>
              <a:t> Bobinagem do Estator</a:t>
            </a:r>
            <a:r>
              <a:rPr lang="pt-BR" altLang="en-US" sz="2999" b="1"/>
              <a:t> </a:t>
            </a:r>
          </a:p>
        </p:txBody>
      </p:sp>
      <p:pic>
        <p:nvPicPr>
          <p:cNvPr id="57347" name="Imagem 1">
            <a:extLst>
              <a:ext uri="{FF2B5EF4-FFF2-40B4-BE49-F238E27FC236}">
                <a16:creationId xmlns:a16="http://schemas.microsoft.com/office/drawing/2014/main" id="{0A701D11-2AA4-40DE-879E-DBAD8DDEB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35" y="1227628"/>
            <a:ext cx="7226340" cy="52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980365F2-4E7F-4A3A-A720-D8270E8CB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1533" y="294155"/>
            <a:ext cx="8814435" cy="933473"/>
          </a:xfrm>
        </p:spPr>
        <p:txBody>
          <a:bodyPr/>
          <a:lstStyle/>
          <a:p>
            <a:pPr eaLnBrk="1" hangingPunct="1"/>
            <a:r>
              <a:rPr lang="pt-BR" altLang="pt-BR" sz="2999"/>
              <a:t> Bobinagem do Estator</a:t>
            </a:r>
            <a:r>
              <a:rPr lang="pt-BR" altLang="en-US" sz="2999" b="1"/>
              <a:t> </a:t>
            </a:r>
          </a:p>
        </p:txBody>
      </p:sp>
      <p:pic>
        <p:nvPicPr>
          <p:cNvPr id="58371" name="Imagem 1">
            <a:extLst>
              <a:ext uri="{FF2B5EF4-FFF2-40B4-BE49-F238E27FC236}">
                <a16:creationId xmlns:a16="http://schemas.microsoft.com/office/drawing/2014/main" id="{169D18EE-52CF-4387-8094-056882093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64" y="1227628"/>
            <a:ext cx="6950889" cy="532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03A33566-BD18-44AE-9887-574BA8467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1533" y="294155"/>
            <a:ext cx="8814435" cy="933473"/>
          </a:xfrm>
        </p:spPr>
        <p:txBody>
          <a:bodyPr/>
          <a:lstStyle/>
          <a:p>
            <a:pPr eaLnBrk="1" hangingPunct="1"/>
            <a:r>
              <a:rPr lang="pt-BR" altLang="pt-BR" sz="2999"/>
              <a:t> Bobinagem do Estator</a:t>
            </a:r>
            <a:r>
              <a:rPr lang="pt-BR" altLang="en-US" sz="2999" b="1"/>
              <a:t> </a:t>
            </a:r>
          </a:p>
        </p:txBody>
      </p:sp>
      <p:pic>
        <p:nvPicPr>
          <p:cNvPr id="59395" name="Imagem 1">
            <a:extLst>
              <a:ext uri="{FF2B5EF4-FFF2-40B4-BE49-F238E27FC236}">
                <a16:creationId xmlns:a16="http://schemas.microsoft.com/office/drawing/2014/main" id="{21551313-81B2-493C-9EF2-B8690A8D3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199" y="1513281"/>
            <a:ext cx="7029104" cy="541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2" y="1344313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936DE16-68F8-4B27-8505-BEAD1647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2" y="1726356"/>
            <a:ext cx="3686175" cy="3381375"/>
          </a:xfrm>
          <a:prstGeom prst="rect">
            <a:avLst/>
          </a:prstGeom>
        </p:spPr>
      </p:pic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E9347E8C-FBB2-4414-B3B4-B1D41B8FF76D}"/>
              </a:ext>
            </a:extLst>
          </p:cNvPr>
          <p:cNvSpPr txBox="1"/>
          <p:nvPr/>
        </p:nvSpPr>
        <p:spPr>
          <a:xfrm>
            <a:off x="452636" y="6255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CaixaDeTexto 4">
            <a:extLst>
              <a:ext uri="{FF2B5EF4-FFF2-40B4-BE49-F238E27FC236}">
                <a16:creationId xmlns:a16="http://schemas.microsoft.com/office/drawing/2014/main" id="{7F6B0CB2-08FD-4C44-974A-312181375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168" y="319571"/>
            <a:ext cx="287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 b="1" dirty="0"/>
              <a:t>Referência</a:t>
            </a:r>
            <a:endParaRPr lang="pt-BR" altLang="pt-BR" sz="20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7BD4CF5-A1AF-4862-BA7D-E2DEB8774B02}"/>
              </a:ext>
            </a:extLst>
          </p:cNvPr>
          <p:cNvSpPr txBox="1"/>
          <p:nvPr/>
        </p:nvSpPr>
        <p:spPr>
          <a:xfrm>
            <a:off x="4267201" y="2684206"/>
            <a:ext cx="5989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http://professorcesarcosta.com.br/disciplinas/t6cv2n6cv2conv2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B09E0BF-A5AF-4367-928B-0DEBE501E8FC}"/>
              </a:ext>
            </a:extLst>
          </p:cNvPr>
          <p:cNvSpPr txBox="1"/>
          <p:nvPr/>
        </p:nvSpPr>
        <p:spPr>
          <a:xfrm>
            <a:off x="4267201" y="3578942"/>
            <a:ext cx="6066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http://professorcesarcosta.com.br/upload/imagens_upload/Apostila_Maquinas%20Eletricas_UNESP.pdf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7CCDAAF-7712-492A-B6D7-197D90235491}"/>
              </a:ext>
            </a:extLst>
          </p:cNvPr>
          <p:cNvSpPr txBox="1"/>
          <p:nvPr/>
        </p:nvSpPr>
        <p:spPr>
          <a:xfrm>
            <a:off x="4365523" y="4670743"/>
            <a:ext cx="589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http://professorcesarcosta.com.br/upload/imagens_upload/maquinas%20eletricas%20senai.pdf</a:t>
            </a:r>
          </a:p>
        </p:txBody>
      </p:sp>
      <p:sp>
        <p:nvSpPr>
          <p:cNvPr id="15" name="Retângulo 3">
            <a:extLst>
              <a:ext uri="{FF2B5EF4-FFF2-40B4-BE49-F238E27FC236}">
                <a16:creationId xmlns:a16="http://schemas.microsoft.com/office/drawing/2014/main" id="{47871A7A-DC68-416A-A3E0-546D6CD60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516" y="1198929"/>
            <a:ext cx="6191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/>
              <a:t>https://www.youtube.com/watch?v=ha7hqcZj7bw</a:t>
            </a:r>
          </a:p>
        </p:txBody>
      </p:sp>
      <p:sp>
        <p:nvSpPr>
          <p:cNvPr id="16" name="CaixaDeTexto 2">
            <a:extLst>
              <a:ext uri="{FF2B5EF4-FFF2-40B4-BE49-F238E27FC236}">
                <a16:creationId xmlns:a16="http://schemas.microsoft.com/office/drawing/2014/main" id="{C3099B28-7C91-4A60-8F87-24E3EC322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4253" y="1726356"/>
            <a:ext cx="57594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pt-BR" altLang="pt-BR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https://www.youtube.com/watch?v=4qNreWijG-Q</a:t>
            </a:r>
            <a:endParaRPr lang="pt-BR" altLang="pt-B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05749DE-98C6-4CED-BBA1-01A5824ED26F}"/>
              </a:ext>
            </a:extLst>
          </p:cNvPr>
          <p:cNvSpPr txBox="1"/>
          <p:nvPr/>
        </p:nvSpPr>
        <p:spPr>
          <a:xfrm>
            <a:off x="491611" y="436881"/>
            <a:ext cx="339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Noções Construtivas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F74B5F1-AB98-4022-BE41-471003767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65" y="1805319"/>
            <a:ext cx="3638550" cy="34004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8BE1D81-5105-4152-8926-EAA91CB6BDEB}"/>
              </a:ext>
            </a:extLst>
          </p:cNvPr>
          <p:cNvSpPr txBox="1"/>
          <p:nvPr/>
        </p:nvSpPr>
        <p:spPr>
          <a:xfrm>
            <a:off x="4288506" y="1805319"/>
            <a:ext cx="54960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Passo Polar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é determinado pela distância em dentes entre o início de duas bobinas interligadas da mesma fase. O passo polar define a região onde será concentrado um polo magnético formado por esta bobina.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B5F86AB-07C1-4E83-8619-6B35BB6EC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9272" y="5131749"/>
            <a:ext cx="57080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dirty="0"/>
              <a:t>O passo polar informa quantas ranhuras estão dispostas sob cada polo.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339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05749DE-98C6-4CED-BBA1-01A5824ED26F}"/>
              </a:ext>
            </a:extLst>
          </p:cNvPr>
          <p:cNvSpPr txBox="1"/>
          <p:nvPr/>
        </p:nvSpPr>
        <p:spPr>
          <a:xfrm>
            <a:off x="491611" y="436881"/>
            <a:ext cx="339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Noções Construtivas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28515A8-85C1-4AE2-AD30-FA9236CEF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56" y="1921945"/>
            <a:ext cx="3024000" cy="350147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F645B56-449A-4A88-81C5-0BDBAE172665}"/>
              </a:ext>
            </a:extLst>
          </p:cNvPr>
          <p:cNvSpPr txBox="1"/>
          <p:nvPr/>
        </p:nvSpPr>
        <p:spPr>
          <a:xfrm>
            <a:off x="4532671" y="898546"/>
            <a:ext cx="518841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 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Passo da Bobina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é a distância em dentes compreendida entre os dois lados da mesma bobina.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Quando o passo de bobina for igual ao passo polar, este é denominado de passo de bobina inteiro; caso seja menor que o passo polar é denominado de passo de bobina fracionário.</a:t>
            </a:r>
          </a:p>
          <a:p>
            <a:pPr algn="just"/>
            <a:endParaRPr lang="pt-BR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projeto dos motores elétricos o passo ideal é determinado através de ensaios em laboratórios até se obter o melhor rendimento da máquina, não desprezando o custo de produção.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225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05749DE-98C6-4CED-BBA1-01A5824ED26F}"/>
              </a:ext>
            </a:extLst>
          </p:cNvPr>
          <p:cNvSpPr txBox="1"/>
          <p:nvPr/>
        </p:nvSpPr>
        <p:spPr>
          <a:xfrm>
            <a:off x="491611" y="436881"/>
            <a:ext cx="339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Noções Construtivas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ECDBD65-E5AB-4D06-AD2E-2DC88F99B2BC}"/>
              </a:ext>
            </a:extLst>
          </p:cNvPr>
          <p:cNvSpPr txBox="1"/>
          <p:nvPr/>
        </p:nvSpPr>
        <p:spPr>
          <a:xfrm>
            <a:off x="4588896" y="1449152"/>
            <a:ext cx="5888604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Grupo de bobinas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É o conjunto de uma ou mais bobinas, que forma um polo. O número de bobinas por grupo depende do número de ranhuras do estator, da polaridade do motor e do número de camadas do enrolamento.</a:t>
            </a: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É o conjunto de grupo de bobinas que irão completar uma fase. A quantidade de grupos de bobinas por fase depende do número de polos e da ligação dos grupos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Enrolamento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É o conjunto total de fases para um motor, ou seja, todos os grupos de bobina que compõem o bobinado de um motor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dirty="0"/>
          </a:p>
        </p:txBody>
      </p:sp>
      <p:pic>
        <p:nvPicPr>
          <p:cNvPr id="10" name="Imagem 5" descr="Diagrama&#10;&#10;Descrição gerada automaticamente">
            <a:extLst>
              <a:ext uri="{FF2B5EF4-FFF2-40B4-BE49-F238E27FC236}">
                <a16:creationId xmlns:a16="http://schemas.microsoft.com/office/drawing/2014/main" id="{A92DF997-35DB-4376-8324-A9C40BDEE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0" y="1653854"/>
            <a:ext cx="3960000" cy="397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58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05749DE-98C6-4CED-BBA1-01A5824ED26F}"/>
              </a:ext>
            </a:extLst>
          </p:cNvPr>
          <p:cNvSpPr txBox="1"/>
          <p:nvPr/>
        </p:nvSpPr>
        <p:spPr>
          <a:xfrm>
            <a:off x="336181" y="190661"/>
            <a:ext cx="339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Noções Construtivas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44239F0-FBF4-49B8-B716-47BF4D8513B3}"/>
              </a:ext>
            </a:extLst>
          </p:cNvPr>
          <p:cNvSpPr txBox="1"/>
          <p:nvPr/>
        </p:nvSpPr>
        <p:spPr>
          <a:xfrm>
            <a:off x="4572000" y="1144768"/>
            <a:ext cx="556931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Número de Polos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de um motor CA afeta diretamente sua velocidade, ou seja, se desejamos um motor com elevada rotação este deverá apresentar o mínimo de polos magnéticos. 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maneira pela qual os grupos de bobinas são interligados também influi na formação dos polos. A equação a seguir nos fornece a relação entre as grandezas frequência da rede de alimentação, número de polos e velocidade do motor, onde: P = número de polos; f = frequência das correntes que alimentam o enrolamento (Hz) e n = velocidade síncrona (rpm).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36C862F-04E2-4BF0-8555-3BF740712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308" y="5891082"/>
            <a:ext cx="1762125" cy="108585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12EF0A2-59E1-4B95-B955-F7E823873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50" y="652326"/>
            <a:ext cx="1800000" cy="209007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B2C77A1-CC07-4DF1-BF24-99005654F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50" y="2863737"/>
            <a:ext cx="1800000" cy="212727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E1884D3-732B-45CA-AE3E-8DC0F9D3DD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350" y="5112345"/>
            <a:ext cx="1764000" cy="216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5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05749DE-98C6-4CED-BBA1-01A5824ED26F}"/>
              </a:ext>
            </a:extLst>
          </p:cNvPr>
          <p:cNvSpPr txBox="1"/>
          <p:nvPr/>
        </p:nvSpPr>
        <p:spPr>
          <a:xfrm>
            <a:off x="336181" y="190661"/>
            <a:ext cx="339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Noções Construtivas</a:t>
            </a:r>
          </a:p>
        </p:txBody>
      </p:sp>
      <p:sp>
        <p:nvSpPr>
          <p:cNvPr id="15" name="CaixaDeTexto 6">
            <a:extLst>
              <a:ext uri="{FF2B5EF4-FFF2-40B4-BE49-F238E27FC236}">
                <a16:creationId xmlns:a16="http://schemas.microsoft.com/office/drawing/2014/main" id="{91267F7E-A642-49B8-AB98-DEEFCD17F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6865" y="929248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800" dirty="0"/>
              <a:t>Tipos de Enrolamentos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94FD9A-71CB-49CD-9382-01AAADF3B748}"/>
              </a:ext>
            </a:extLst>
          </p:cNvPr>
          <p:cNvSpPr/>
          <p:nvPr/>
        </p:nvSpPr>
        <p:spPr>
          <a:xfrm>
            <a:off x="4477969" y="1964341"/>
            <a:ext cx="5716803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defRPr/>
            </a:pPr>
            <a:r>
              <a:rPr lang="pt-BR" sz="20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Os tipos de enrolamentos das máquinas de corrente alternada classificam-se em dois tipos gerais: 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A4B2E8A-B36A-471E-ADD0-733500F6F67B}"/>
              </a:ext>
            </a:extLst>
          </p:cNvPr>
          <p:cNvSpPr/>
          <p:nvPr/>
        </p:nvSpPr>
        <p:spPr>
          <a:xfrm>
            <a:off x="4730432" y="3975725"/>
            <a:ext cx="5454650" cy="12615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defRPr/>
            </a:pPr>
            <a:r>
              <a:rPr lang="pt-BR" sz="20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Enrolamento concêntricas ou em espiral;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sz="20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 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defRPr/>
            </a:pPr>
            <a:r>
              <a:rPr lang="pt-BR" sz="20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Enrolamento imbricado.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2801B773-7894-4829-9562-032959384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21" y="2915009"/>
            <a:ext cx="388143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19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742164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05749DE-98C6-4CED-BBA1-01A5824ED26F}"/>
              </a:ext>
            </a:extLst>
          </p:cNvPr>
          <p:cNvSpPr txBox="1"/>
          <p:nvPr/>
        </p:nvSpPr>
        <p:spPr>
          <a:xfrm>
            <a:off x="336181" y="190661"/>
            <a:ext cx="339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Noções Construtivas</a:t>
            </a:r>
          </a:p>
        </p:txBody>
      </p:sp>
      <p:sp>
        <p:nvSpPr>
          <p:cNvPr id="15" name="CaixaDeTexto 6">
            <a:extLst>
              <a:ext uri="{FF2B5EF4-FFF2-40B4-BE49-F238E27FC236}">
                <a16:creationId xmlns:a16="http://schemas.microsoft.com/office/drawing/2014/main" id="{91267F7E-A642-49B8-AB98-DEEFCD17F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6865" y="929248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800" dirty="0"/>
              <a:t>Tipos de Enrolamentos 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A4B2E8A-B36A-471E-ADD0-733500F6F67B}"/>
              </a:ext>
            </a:extLst>
          </p:cNvPr>
          <p:cNvSpPr/>
          <p:nvPr/>
        </p:nvSpPr>
        <p:spPr>
          <a:xfrm>
            <a:off x="4645260" y="1892304"/>
            <a:ext cx="5454650" cy="397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defRPr/>
            </a:pPr>
            <a:r>
              <a:rPr lang="pt-BR" sz="20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Enrolamento concêntricas ou em espiral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EC89384-0C9B-49F7-B759-01BE5412B764}"/>
              </a:ext>
            </a:extLst>
          </p:cNvPr>
          <p:cNvSpPr txBox="1"/>
          <p:nvPr/>
        </p:nvSpPr>
        <p:spPr>
          <a:xfrm>
            <a:off x="5009054" y="2815544"/>
            <a:ext cx="52853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nome enrolamento concêntrico (ou espiral) é associado ao de uma corrente, devido a analogia que existe entre os grupos de bobinas (posição relativa entre eles) e os elos das correntes.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As bobinas de um mesmo grupo têm passos diferentes (uma dentro da outra) e as cabeças de bobina não se cruzam. A Figura mostra um exemplo de enrolamento concêntrico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://2.bp.blogspot.com/-AjeaVz3gmDI/UctLv8x52nI/AAAAAAAADpo/DfWJ8_Fnoek/s1600/passo+polar.png">
            <a:extLst>
              <a:ext uri="{FF2B5EF4-FFF2-40B4-BE49-F238E27FC236}">
                <a16:creationId xmlns:a16="http://schemas.microsoft.com/office/drawing/2014/main" id="{3C60776B-4F86-432A-8DD2-E6AB1489B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4" y="530229"/>
            <a:ext cx="29146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AD97429-CF30-48E9-B687-26DC1CD16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56" y="3254379"/>
            <a:ext cx="3816000" cy="366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6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1441</TotalTime>
  <Words>1109</Words>
  <Application>Microsoft Office PowerPoint</Application>
  <PresentationFormat>Personalizar</PresentationFormat>
  <Paragraphs>135</Paragraphs>
  <Slides>35</Slides>
  <Notes>21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Wingdings</vt:lpstr>
      <vt:lpstr>Tema do Office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Bobinagem do Estator </vt:lpstr>
      <vt:lpstr> Bobinagem do Estator </vt:lpstr>
      <vt:lpstr> Bobinagem do Estator </vt:lpstr>
      <vt:lpstr> Bobinagem do Estator </vt:lpstr>
      <vt:lpstr> Bobinagem do Estator </vt:lpstr>
      <vt:lpstr> Bobinagem do Estator </vt:lpstr>
      <vt:lpstr> Bobinagem do Estator </vt:lpstr>
      <vt:lpstr> Bobinagem do Estator </vt:lpstr>
      <vt:lpstr> Bobinagem do Estator </vt:lpstr>
      <vt:lpstr> Bobinagem do Estator </vt:lpstr>
      <vt:lpstr> Bobinagem do Estator </vt:lpstr>
      <vt:lpstr> Bobinagem do Estator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109</cp:revision>
  <dcterms:created xsi:type="dcterms:W3CDTF">2022-01-16T23:09:25Z</dcterms:created>
  <dcterms:modified xsi:type="dcterms:W3CDTF">2022-04-03T22:15:53Z</dcterms:modified>
</cp:coreProperties>
</file>